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4" r:id="rId3"/>
  </p:sldMasterIdLst>
  <p:notesMasterIdLst>
    <p:notesMasterId r:id="rId23"/>
  </p:notesMasterIdLst>
  <p:sldIdLst>
    <p:sldId id="256" r:id="rId4"/>
    <p:sldId id="269" r:id="rId5"/>
    <p:sldId id="257" r:id="rId6"/>
    <p:sldId id="284" r:id="rId7"/>
    <p:sldId id="286" r:id="rId8"/>
    <p:sldId id="278" r:id="rId9"/>
    <p:sldId id="277" r:id="rId10"/>
    <p:sldId id="285" r:id="rId11"/>
    <p:sldId id="270" r:id="rId12"/>
    <p:sldId id="258" r:id="rId13"/>
    <p:sldId id="259" r:id="rId14"/>
    <p:sldId id="261" r:id="rId15"/>
    <p:sldId id="262" r:id="rId16"/>
    <p:sldId id="266" r:id="rId17"/>
    <p:sldId id="267" r:id="rId18"/>
    <p:sldId id="274" r:id="rId19"/>
    <p:sldId id="275" r:id="rId20"/>
    <p:sldId id="276" r:id="rId21"/>
    <p:sldId id="265" r:id="rId22"/>
  </p:sldIdLst>
  <p:sldSz cx="9144000" cy="5143500" type="screen16x9"/>
  <p:notesSz cx="9144000" cy="51435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alibri Light" pitchFamily="34" charset="0"/>
      <p:regular r:id="rId28"/>
      <p:italic r:id="rId29"/>
    </p:embeddedFont>
    <p:embeddedFont>
      <p:font typeface="Cambria" pitchFamily="18" charset="0"/>
      <p:regular r:id="rId30"/>
      <p:bold r:id="rId31"/>
      <p:italic r:id="rId32"/>
      <p:boldItalic r:id="rId33"/>
    </p:embeddedFont>
    <p:embeddedFont>
      <p:font typeface="Garamond" pitchFamily="18" charset="0"/>
      <p:regular r:id="rId34"/>
      <p:bold r:id="rId35"/>
      <p:italic r:id="rId36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6D5748-E00D-144A-AF29-F9809AB6FDEB}">
  <a:tblStyle styleId="{6E6D5748-E00D-144A-AF29-F9809AB6FDEB}" styleName="Table_0">
    <a:wholeTbl>
      <a:tcTxStyle>
        <a:srgbClr val="000000"/>
      </a:tcTxStyle>
      <a:tcStyle>
        <a:tcBdr>
          <a:left>
            <a:ln w="9525">
              <a:solidFill>
                <a:srgbClr val="9E9E9E"/>
              </a:solidFill>
            </a:ln>
          </a:left>
          <a:right>
            <a:ln w="9525">
              <a:solidFill>
                <a:srgbClr val="9E9E9E"/>
              </a:solidFill>
            </a:ln>
          </a:right>
          <a:top>
            <a:ln w="9525">
              <a:solidFill>
                <a:srgbClr val="9E9E9E"/>
              </a:solidFill>
            </a:ln>
          </a:top>
          <a:bottom>
            <a:ln w="9525">
              <a:solidFill>
                <a:srgbClr val="9E9E9E"/>
              </a:solidFill>
            </a:ln>
          </a:bottom>
          <a:insideH>
            <a:ln w="9525">
              <a:solidFill>
                <a:srgbClr val="9E9E9E"/>
              </a:solidFill>
            </a:ln>
          </a:insideH>
          <a:insideV>
            <a:ln w="9525">
              <a:solidFill>
                <a:srgbClr val="9E9E9E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84" autoAdjust="0"/>
  </p:normalViewPr>
  <p:slideViewPr>
    <p:cSldViewPr>
      <p:cViewPr varScale="1">
        <p:scale>
          <a:sx n="87" d="100"/>
          <a:sy n="87" d="100"/>
        </p:scale>
        <p:origin x="-12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7:19:2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619F7-873E-4CF4-BB75-E0FFE25FA8C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540CD-560C-4504-B56F-19B6853FC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542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540CD-560C-4504-B56F-19B6853FCF3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837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540CD-560C-4504-B56F-19B6853FCF3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04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540CD-560C-4504-B56F-19B6853FCF3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86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slide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 bwMode="auto"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 bwMode="auto"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799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slide" type="title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 bwMode="auto"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 bwMode="auto"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F5856338-26D1-4B3A-8152-9493913E6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613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header" type="secHead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 bwMode="auto"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F5856338-26D1-4B3A-8152-9493913E6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96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type="tx">
  <p:cSld name="Title and 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F5856338-26D1-4B3A-8152-9493913E6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0258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wo columns" type="twoColTx">
  <p:cSld name="Title and two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 bwMode="auto">
          <a:xfrm>
            <a:off x="4832399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F5856338-26D1-4B3A-8152-9493913E6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38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F5856338-26D1-4B3A-8152-9493913E6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662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One column text">
  <p:cSld name="One column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 bwMode="auto"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 bwMode="auto"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F5856338-26D1-4B3A-8152-9493913E6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174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Main point">
  <p:cSld name="Main poi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 bwMode="auto"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F5856338-26D1-4B3A-8152-9493913E6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09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title and description">
  <p:cSld name="Section title and descri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 bwMode="auto"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 bwMode="auto">
          <a:xfrm>
            <a:off x="265501" y="1233175"/>
            <a:ext cx="4045199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 bwMode="auto">
          <a:xfrm>
            <a:off x="265501" y="2803076"/>
            <a:ext cx="4045199" cy="1235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 bwMode="auto"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F5856338-26D1-4B3A-8152-9493913E6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41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>
  <p:cSld name="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 bwMode="auto"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F5856338-26D1-4B3A-8152-9493913E6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302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header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 bwMode="auto"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g number">
  <p:cSld name="Big numb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 bwMode="auto"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>
              <a:defRPr/>
            </a:pPr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 bwMode="auto"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F5856338-26D1-4B3A-8152-9493913E6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452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F5856338-26D1-4B3A-8152-9493913E6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5710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84B5-A2D8-4606-AC74-40F49C4A619F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6338-26D1-4B3A-8152-9493913E6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559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9311" cy="514003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4645855" y="244919"/>
            <a:ext cx="4493455" cy="13437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7176" y="1849892"/>
            <a:ext cx="7509646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60172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2161" y="-21358"/>
            <a:ext cx="7599679" cy="419474"/>
          </a:xfrm>
        </p:spPr>
        <p:txBody>
          <a:bodyPr lIns="0" tIns="0" rIns="0" bIns="0"/>
          <a:lstStyle>
            <a:lvl1pPr>
              <a:defRPr sz="2726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8695" y="1942776"/>
            <a:ext cx="8024446" cy="309187"/>
          </a:xfrm>
        </p:spPr>
        <p:txBody>
          <a:bodyPr lIns="0" tIns="0" rIns="0" bIns="0"/>
          <a:lstStyle>
            <a:lvl1pPr>
              <a:defRPr sz="2009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7586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2161" y="-21358"/>
            <a:ext cx="7599679" cy="419474"/>
          </a:xfrm>
        </p:spPr>
        <p:txBody>
          <a:bodyPr lIns="0" tIns="0" rIns="0" bIns="0"/>
          <a:lstStyle>
            <a:lvl1pPr>
              <a:defRPr sz="2726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7381" y="1198886"/>
            <a:ext cx="3862754" cy="220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35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42905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2161" y="-21358"/>
            <a:ext cx="7599679" cy="419474"/>
          </a:xfrm>
        </p:spPr>
        <p:txBody>
          <a:bodyPr lIns="0" tIns="0" rIns="0" bIns="0"/>
          <a:lstStyle>
            <a:lvl1pPr>
              <a:defRPr sz="2726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53083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08486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18370"/>
            <a:ext cx="3286084" cy="11251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0718"/>
            <a:ext cx="9144000" cy="584775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607338"/>
            <a:ext cx="6400800" cy="430887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390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1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2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3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4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4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83455"/>
            <a:ext cx="2103120" cy="215444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15.11.2023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08960" y="4783455"/>
            <a:ext cx="2926080" cy="215444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662138" cy="215444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H:\графика\asadal\scool\scool\23\10101010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8215338" y="3881446"/>
            <a:ext cx="928662" cy="12620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6003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161" y="-21357"/>
            <a:ext cx="7599679" cy="5847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83455"/>
            <a:ext cx="2103120" cy="215444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08960" y="4783455"/>
            <a:ext cx="2926080" cy="215444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83680" y="4783455"/>
            <a:ext cx="2103120" cy="2154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41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wo columns" type="twoColTx" userDrawn="1">
  <p:cSld name="TITLE_AND_TWO_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 bwMode="auto">
          <a:xfrm>
            <a:off x="4832399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One column text" userDrawn="1">
  <p:cSld name="ONE_COLUM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 bwMode="auto"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 bwMode="auto"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Main point" userDrawn="1">
  <p:cSld name="MAIN_POI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 bwMode="auto"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title and description" userDrawn="1">
  <p:cSld name="SECTION_TITLE_AND_DESCRI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 bwMode="auto"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 bwMode="auto">
          <a:xfrm>
            <a:off x="265500" y="1233175"/>
            <a:ext cx="4045199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 bwMode="auto">
          <a:xfrm>
            <a:off x="265500" y="2803075"/>
            <a:ext cx="4045199" cy="1235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 bwMode="auto"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userDrawn="1">
  <p:cSld name="CAPTION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 bwMode="auto"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g number" userDrawn="1">
  <p:cSld name="BIG_NUMB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 bwMode="auto"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>
              <a:defRPr/>
            </a:pPr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 bwMode="auto"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F5856338-26D1-4B3A-8152-9493913E6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71677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email"/>
          <a:stretch>
            <a:fillRect/>
          </a:stretch>
        </p:blipFill>
        <p:spPr>
          <a:xfrm>
            <a:off x="0" y="0"/>
            <a:ext cx="9139311" cy="51400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2161" y="-21358"/>
            <a:ext cx="759967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8695" y="1942776"/>
            <a:ext cx="802444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5743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27995">
        <a:defRPr>
          <a:latin typeface="+mn-lt"/>
          <a:ea typeface="+mn-ea"/>
          <a:cs typeface="+mn-cs"/>
        </a:defRPr>
      </a:lvl2pPr>
      <a:lvl3pPr marL="655991">
        <a:defRPr>
          <a:latin typeface="+mn-lt"/>
          <a:ea typeface="+mn-ea"/>
          <a:cs typeface="+mn-cs"/>
        </a:defRPr>
      </a:lvl3pPr>
      <a:lvl4pPr marL="983986">
        <a:defRPr>
          <a:latin typeface="+mn-lt"/>
          <a:ea typeface="+mn-ea"/>
          <a:cs typeface="+mn-cs"/>
        </a:defRPr>
      </a:lvl4pPr>
      <a:lvl5pPr marL="1311981">
        <a:defRPr>
          <a:latin typeface="+mn-lt"/>
          <a:ea typeface="+mn-ea"/>
          <a:cs typeface="+mn-cs"/>
        </a:defRPr>
      </a:lvl5pPr>
      <a:lvl6pPr marL="1639976">
        <a:defRPr>
          <a:latin typeface="+mn-lt"/>
          <a:ea typeface="+mn-ea"/>
          <a:cs typeface="+mn-cs"/>
        </a:defRPr>
      </a:lvl6pPr>
      <a:lvl7pPr marL="1967972">
        <a:defRPr>
          <a:latin typeface="+mn-lt"/>
          <a:ea typeface="+mn-ea"/>
          <a:cs typeface="+mn-cs"/>
        </a:defRPr>
      </a:lvl7pPr>
      <a:lvl8pPr marL="2295967">
        <a:defRPr>
          <a:latin typeface="+mn-lt"/>
          <a:ea typeface="+mn-ea"/>
          <a:cs typeface="+mn-cs"/>
        </a:defRPr>
      </a:lvl8pPr>
      <a:lvl9pPr marL="262396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27995">
        <a:defRPr>
          <a:latin typeface="+mn-lt"/>
          <a:ea typeface="+mn-ea"/>
          <a:cs typeface="+mn-cs"/>
        </a:defRPr>
      </a:lvl2pPr>
      <a:lvl3pPr marL="655991">
        <a:defRPr>
          <a:latin typeface="+mn-lt"/>
          <a:ea typeface="+mn-ea"/>
          <a:cs typeface="+mn-cs"/>
        </a:defRPr>
      </a:lvl3pPr>
      <a:lvl4pPr marL="983986">
        <a:defRPr>
          <a:latin typeface="+mn-lt"/>
          <a:ea typeface="+mn-ea"/>
          <a:cs typeface="+mn-cs"/>
        </a:defRPr>
      </a:lvl4pPr>
      <a:lvl5pPr marL="1311981">
        <a:defRPr>
          <a:latin typeface="+mn-lt"/>
          <a:ea typeface="+mn-ea"/>
          <a:cs typeface="+mn-cs"/>
        </a:defRPr>
      </a:lvl5pPr>
      <a:lvl6pPr marL="1639976">
        <a:defRPr>
          <a:latin typeface="+mn-lt"/>
          <a:ea typeface="+mn-ea"/>
          <a:cs typeface="+mn-cs"/>
        </a:defRPr>
      </a:lvl6pPr>
      <a:lvl7pPr marL="1967972">
        <a:defRPr>
          <a:latin typeface="+mn-lt"/>
          <a:ea typeface="+mn-ea"/>
          <a:cs typeface="+mn-cs"/>
        </a:defRPr>
      </a:lvl7pPr>
      <a:lvl8pPr marL="2295967">
        <a:defRPr>
          <a:latin typeface="+mn-lt"/>
          <a:ea typeface="+mn-ea"/>
          <a:cs typeface="+mn-cs"/>
        </a:defRPr>
      </a:lvl8pPr>
      <a:lvl9pPr marL="262396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/>
          <p:nvPr/>
        </p:nvPicPr>
        <p:blipFill>
          <a:blip r:embed="rId2" cstate="email">
            <a:alphaModFix/>
          </a:blip>
          <a:stretch/>
        </p:blipFill>
        <p:spPr bwMode="auto"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 bwMode="auto">
          <a:xfrm>
            <a:off x="387900" y="2768448"/>
            <a:ext cx="41841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800" dirty="0">
                <a:solidFill>
                  <a:srgbClr val="002060"/>
                </a:solidFill>
                <a:latin typeface="Jost"/>
                <a:ea typeface="Jost"/>
                <a:cs typeface="Jost"/>
              </a:rPr>
              <a:t>с использованием возможностей образовательной среды «Мобильное Электронное Образование»</a:t>
            </a:r>
            <a:endParaRPr sz="1800" dirty="0">
              <a:solidFill>
                <a:srgbClr val="002060"/>
              </a:solidFill>
              <a:latin typeface="Jost"/>
              <a:ea typeface="Jost"/>
              <a:cs typeface="Jost"/>
            </a:endParaRPr>
          </a:p>
        </p:txBody>
      </p:sp>
      <p:sp>
        <p:nvSpPr>
          <p:cNvPr id="57" name="Google Shape;57;p13"/>
          <p:cNvSpPr txBox="1"/>
          <p:nvPr/>
        </p:nvSpPr>
        <p:spPr bwMode="auto">
          <a:xfrm>
            <a:off x="323528" y="487524"/>
            <a:ext cx="6912768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200" b="1" dirty="0">
                <a:solidFill>
                  <a:srgbClr val="002060"/>
                </a:solidFill>
                <a:latin typeface="Jost"/>
                <a:ea typeface="Jost"/>
                <a:cs typeface="Jost"/>
              </a:rPr>
              <a:t>Формирование функциональной грамотности обучающихся на уроках русского языка и литературы</a:t>
            </a:r>
            <a:endParaRPr sz="3200" b="1" dirty="0">
              <a:solidFill>
                <a:srgbClr val="002060"/>
              </a:solidFill>
              <a:latin typeface="Jost"/>
              <a:ea typeface="Jost"/>
              <a:cs typeface="Jost"/>
            </a:endParaRPr>
          </a:p>
        </p:txBody>
      </p:sp>
      <p:sp>
        <p:nvSpPr>
          <p:cNvPr id="59" name="Google Shape;59;p13"/>
          <p:cNvSpPr txBox="1"/>
          <p:nvPr/>
        </p:nvSpPr>
        <p:spPr bwMode="auto">
          <a:xfrm>
            <a:off x="6112733" y="3344619"/>
            <a:ext cx="2851755" cy="160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200" b="1" dirty="0">
                <a:solidFill>
                  <a:srgbClr val="333333"/>
                </a:solidFill>
                <a:highlight>
                  <a:schemeClr val="lt1"/>
                </a:highlight>
                <a:latin typeface="Jost"/>
                <a:ea typeface="Jost"/>
                <a:cs typeface="Jost"/>
              </a:rPr>
              <a:t> </a:t>
            </a:r>
            <a:r>
              <a:rPr lang="ru-RU" b="1" dirty="0">
                <a:solidFill>
                  <a:srgbClr val="333333"/>
                </a:solidFill>
                <a:highlight>
                  <a:schemeClr val="lt1"/>
                </a:highlight>
                <a:latin typeface="Jost"/>
                <a:ea typeface="Jost"/>
                <a:cs typeface="Jost"/>
              </a:rPr>
              <a:t>Скворцова Маргарита Викторовна</a:t>
            </a:r>
            <a:endParaRPr sz="1200" b="1" dirty="0">
              <a:solidFill>
                <a:srgbClr val="333333"/>
              </a:solidFill>
              <a:highlight>
                <a:schemeClr val="lt1"/>
              </a:highlight>
              <a:latin typeface="Jost"/>
              <a:ea typeface="Jost"/>
              <a:cs typeface="Jost"/>
            </a:endParaRPr>
          </a:p>
          <a:p>
            <a:pPr marL="0" lvl="0" indent="0" algn="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050" dirty="0">
                <a:solidFill>
                  <a:srgbClr val="333333"/>
                </a:solidFill>
                <a:latin typeface="Jost"/>
                <a:ea typeface="Jost"/>
                <a:cs typeface="Jost"/>
              </a:rPr>
              <a:t>учитель русского языка и литературы </a:t>
            </a:r>
          </a:p>
          <a:p>
            <a:pPr marL="0" lvl="0" indent="0" algn="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050" dirty="0">
                <a:solidFill>
                  <a:srgbClr val="333333"/>
                </a:solidFill>
                <a:latin typeface="Jost"/>
                <a:ea typeface="Jost"/>
                <a:cs typeface="Jost"/>
              </a:rPr>
              <a:t>МБОУ «Никифоровская СОШ №1» им. </a:t>
            </a:r>
            <a:r>
              <a:rPr lang="ru-RU" sz="1050" dirty="0">
                <a:solidFill>
                  <a:srgbClr val="333333"/>
                </a:solidFill>
                <a:latin typeface="Jost"/>
                <a:ea typeface="Jost"/>
                <a:cs typeface="Jost"/>
              </a:rPr>
              <a:t>Г</a:t>
            </a:r>
            <a:r>
              <a:rPr lang="ru" sz="1050" dirty="0">
                <a:solidFill>
                  <a:srgbClr val="333333"/>
                </a:solidFill>
                <a:latin typeface="Jost"/>
                <a:ea typeface="Jost"/>
                <a:cs typeface="Jost"/>
              </a:rPr>
              <a:t>ероя </a:t>
            </a:r>
            <a:r>
              <a:rPr lang="ru" sz="1050">
                <a:solidFill>
                  <a:srgbClr val="333333"/>
                </a:solidFill>
                <a:latin typeface="Jost"/>
                <a:ea typeface="Jost"/>
                <a:cs typeface="Jost"/>
              </a:rPr>
              <a:t>РФ А.С. </a:t>
            </a:r>
            <a:r>
              <a:rPr lang="ru" sz="1050" dirty="0">
                <a:solidFill>
                  <a:srgbClr val="333333"/>
                </a:solidFill>
                <a:latin typeface="Jost"/>
                <a:ea typeface="Jost"/>
                <a:cs typeface="Jost"/>
              </a:rPr>
              <a:t>Досягаева</a:t>
            </a:r>
          </a:p>
          <a:p>
            <a:pPr marL="0" lvl="0" indent="0" algn="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050" dirty="0">
                <a:solidFill>
                  <a:srgbClr val="333333"/>
                </a:solidFill>
                <a:latin typeface="Jost"/>
                <a:ea typeface="Jost"/>
                <a:cs typeface="Jost"/>
              </a:rPr>
              <a:t>Никифоровского района</a:t>
            </a:r>
          </a:p>
          <a:p>
            <a:pPr marL="0" lvl="0" indent="0" algn="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050" dirty="0">
                <a:solidFill>
                  <a:srgbClr val="333333"/>
                </a:solidFill>
                <a:latin typeface="Jost"/>
                <a:ea typeface="Jost"/>
                <a:cs typeface="Jost"/>
              </a:rPr>
              <a:t>Тамбовской области</a:t>
            </a:r>
            <a:endParaRPr sz="1050" dirty="0">
              <a:solidFill>
                <a:srgbClr val="333333"/>
              </a:solidFill>
              <a:latin typeface="Jost"/>
              <a:ea typeface="Jost"/>
              <a:cs typeface="Jost"/>
            </a:endParaRPr>
          </a:p>
        </p:txBody>
      </p:sp>
      <p:pic>
        <p:nvPicPr>
          <p:cNvPr id="60" name="Google Shape;60;p13"/>
          <p:cNvPicPr/>
          <p:nvPr/>
        </p:nvPicPr>
        <p:blipFill>
          <a:blip r:embed="rId3" cstate="email">
            <a:alphaModFix/>
          </a:blip>
          <a:srcRect/>
          <a:stretch/>
        </p:blipFill>
        <p:spPr bwMode="auto">
          <a:xfrm>
            <a:off x="765957" y="4153672"/>
            <a:ext cx="1093161" cy="52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/>
          <p:nvPr/>
        </p:nvPicPr>
        <p:blipFill>
          <a:blip r:embed="rId2" cstate="email">
            <a:alphaModFix/>
          </a:blip>
          <a:stretch/>
        </p:blipFill>
        <p:spPr bwMode="auto">
          <a:xfrm>
            <a:off x="5695922" y="768191"/>
            <a:ext cx="5939089" cy="600747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 bwMode="auto">
          <a:xfrm>
            <a:off x="742077" y="298605"/>
            <a:ext cx="7622474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defRPr/>
            </a:pPr>
            <a:r>
              <a:rPr lang="ru-RU" sz="2500" b="1" dirty="0">
                <a:solidFill>
                  <a:srgbClr val="002060"/>
                </a:solidFill>
                <a:latin typeface="Jost ExtraBold"/>
                <a:ea typeface="Jost ExtraBold"/>
                <a:cs typeface="Jost"/>
              </a:rPr>
              <a:t>Примеры заданий по функциональной </a:t>
            </a:r>
          </a:p>
          <a:p>
            <a:pPr lvl="0" algn="ctr">
              <a:defRPr/>
            </a:pPr>
            <a:r>
              <a:rPr lang="ru-RU" sz="2500" b="1" dirty="0">
                <a:solidFill>
                  <a:srgbClr val="002060"/>
                </a:solidFill>
                <a:latin typeface="Jost ExtraBold"/>
                <a:ea typeface="Jost ExtraBold"/>
                <a:cs typeface="Jost"/>
              </a:rPr>
              <a:t>грамотности на платформе МЭО</a:t>
            </a:r>
          </a:p>
        </p:txBody>
      </p:sp>
      <p:pic>
        <p:nvPicPr>
          <p:cNvPr id="83" name="Google Shape;83;p15"/>
          <p:cNvPicPr/>
          <p:nvPr/>
        </p:nvPicPr>
        <p:blipFill>
          <a:blip r:embed="rId3" cstate="email">
            <a:alphaModFix/>
          </a:blip>
          <a:stretch/>
        </p:blipFill>
        <p:spPr bwMode="auto">
          <a:xfrm>
            <a:off x="6980634" y="3145297"/>
            <a:ext cx="1933750" cy="19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/>
          <p:nvPr/>
        </p:nvPicPr>
        <p:blipFill>
          <a:blip r:embed="rId4" cstate="email">
            <a:alphaModFix/>
          </a:blip>
          <a:stretch/>
        </p:blipFill>
        <p:spPr bwMode="auto">
          <a:xfrm>
            <a:off x="7524328" y="1621533"/>
            <a:ext cx="1508140" cy="11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 bwMode="auto">
          <a:xfrm>
            <a:off x="1584350" y="4698600"/>
            <a:ext cx="7045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700" dirty="0">
                <a:solidFill>
                  <a:srgbClr val="333333"/>
                </a:solidFill>
                <a:latin typeface="Jost"/>
                <a:ea typeface="Jost"/>
                <a:cs typeface="Jost"/>
              </a:rPr>
              <a:t>* Нормативно-правовое основание: </a:t>
            </a:r>
            <a:r>
              <a:rPr lang="ru" sz="700" dirty="0">
                <a:solidFill>
                  <a:srgbClr val="181818"/>
                </a:solidFill>
                <a:latin typeface="Jost"/>
                <a:ea typeface="Jost"/>
                <a:cs typeface="Jost"/>
              </a:rPr>
              <a:t>пункт 7 статья 12 федерального закона от 29.12.2012 N 273-ФЗ  «Об </a:t>
            </a:r>
            <a:r>
              <a:rPr lang="ru" sz="700" dirty="0">
                <a:solidFill>
                  <a:srgbClr val="1E2D40"/>
                </a:solidFill>
                <a:latin typeface="Jost"/>
                <a:ea typeface="Jost"/>
                <a:cs typeface="Jost"/>
              </a:rPr>
              <a:t>образовании в Российской Федерации»</a:t>
            </a:r>
            <a:endParaRPr sz="700" dirty="0">
              <a:solidFill>
                <a:srgbClr val="333333"/>
              </a:solidFill>
              <a:latin typeface="Jost"/>
              <a:ea typeface="Jost"/>
              <a:cs typeface="Jost"/>
            </a:endParaRPr>
          </a:p>
        </p:txBody>
      </p:sp>
      <p:pic>
        <p:nvPicPr>
          <p:cNvPr id="86" name="Google Shape;86;p15"/>
          <p:cNvPicPr/>
          <p:nvPr/>
        </p:nvPicPr>
        <p:blipFill>
          <a:blip r:embed="rId5" cstate="email">
            <a:alphaModFix/>
          </a:blip>
          <a:stretch/>
        </p:blipFill>
        <p:spPr bwMode="auto">
          <a:xfrm>
            <a:off x="765949" y="4704000"/>
            <a:ext cx="583226" cy="28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7DF56AC-AD15-B5A6-4824-E6BDC1BA1DAE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32328" y="1141379"/>
            <a:ext cx="3791599" cy="3594173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93491C8B-8F4C-19AA-EA4F-EDDEFE340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6711" y="1784281"/>
            <a:ext cx="5351460" cy="213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/>
          <p:nvPr/>
        </p:nvPicPr>
        <p:blipFill>
          <a:blip r:embed="rId2" cstate="email">
            <a:alphaModFix/>
          </a:blip>
          <a:srcRect/>
          <a:stretch/>
        </p:blipFill>
        <p:spPr bwMode="auto">
          <a:xfrm>
            <a:off x="4443648" y="1140683"/>
            <a:ext cx="6077029" cy="535138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 bwMode="auto">
          <a:xfrm>
            <a:off x="1661837" y="198020"/>
            <a:ext cx="7215198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defRPr/>
            </a:pPr>
            <a:r>
              <a:rPr lang="ru-RU" sz="2500" b="1" dirty="0">
                <a:solidFill>
                  <a:srgbClr val="002060"/>
                </a:solidFill>
                <a:latin typeface="Jost ExtraBold"/>
                <a:ea typeface="Jost ExtraBold"/>
                <a:cs typeface="Jost"/>
              </a:rPr>
              <a:t>Примеры заданий по функциональной </a:t>
            </a:r>
          </a:p>
          <a:p>
            <a:pPr lvl="0" algn="ctr">
              <a:defRPr/>
            </a:pPr>
            <a:r>
              <a:rPr lang="ru-RU" sz="2500" b="1" dirty="0">
                <a:solidFill>
                  <a:srgbClr val="002060"/>
                </a:solidFill>
                <a:latin typeface="Jost ExtraBold"/>
                <a:ea typeface="Jost ExtraBold"/>
                <a:cs typeface="Jost"/>
              </a:rPr>
              <a:t>грамотности на платформе МЭО</a:t>
            </a:r>
          </a:p>
        </p:txBody>
      </p:sp>
      <p:pic>
        <p:nvPicPr>
          <p:cNvPr id="94" name="Google Shape;94;p16"/>
          <p:cNvPicPr/>
          <p:nvPr/>
        </p:nvPicPr>
        <p:blipFill>
          <a:blip r:embed="rId3" cstate="email">
            <a:alphaModFix/>
          </a:blip>
          <a:stretch/>
        </p:blipFill>
        <p:spPr bwMode="auto">
          <a:xfrm>
            <a:off x="6767552" y="3252201"/>
            <a:ext cx="2096998" cy="17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 bwMode="auto">
          <a:xfrm>
            <a:off x="1584350" y="4698600"/>
            <a:ext cx="7045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700">
                <a:solidFill>
                  <a:srgbClr val="333333"/>
                </a:solidFill>
                <a:latin typeface="Jost"/>
                <a:ea typeface="Jost"/>
                <a:cs typeface="Jost"/>
              </a:rPr>
              <a:t>* Нормативно-правовое основание: </a:t>
            </a:r>
            <a:r>
              <a:rPr lang="ru" sz="700">
                <a:solidFill>
                  <a:srgbClr val="181818"/>
                </a:solidFill>
                <a:latin typeface="Jost"/>
                <a:ea typeface="Jost"/>
                <a:cs typeface="Jost"/>
              </a:rPr>
              <a:t>пункт 7 статья 12 федерального закона от 29.12.2012 N 273-ФЗ  «Об </a:t>
            </a:r>
            <a:r>
              <a:rPr lang="ru" sz="700">
                <a:solidFill>
                  <a:srgbClr val="1E2D40"/>
                </a:solidFill>
                <a:latin typeface="Jost"/>
                <a:ea typeface="Jost"/>
                <a:cs typeface="Jost"/>
              </a:rPr>
              <a:t>образовании в Российской Федерации»</a:t>
            </a:r>
            <a:endParaRPr sz="700">
              <a:solidFill>
                <a:srgbClr val="333333"/>
              </a:solidFill>
              <a:latin typeface="Jost"/>
              <a:ea typeface="Jost"/>
              <a:cs typeface="Jost"/>
            </a:endParaRPr>
          </a:p>
        </p:txBody>
      </p:sp>
      <p:pic>
        <p:nvPicPr>
          <p:cNvPr id="97" name="Google Shape;97;p16"/>
          <p:cNvPicPr/>
          <p:nvPr/>
        </p:nvPicPr>
        <p:blipFill>
          <a:blip r:embed="rId4" cstate="email">
            <a:alphaModFix/>
          </a:blip>
          <a:stretch/>
        </p:blipFill>
        <p:spPr bwMode="auto">
          <a:xfrm>
            <a:off x="765949" y="4704000"/>
            <a:ext cx="583226" cy="28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/>
          <p:nvPr/>
        </p:nvPicPr>
        <p:blipFill>
          <a:blip r:embed="rId5" cstate="email">
            <a:alphaModFix/>
          </a:blip>
          <a:stretch/>
        </p:blipFill>
        <p:spPr bwMode="auto">
          <a:xfrm>
            <a:off x="7899253" y="1718499"/>
            <a:ext cx="1161827" cy="11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DF47F8-4614-305E-1215-C2879C442E3B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9450" y="1124827"/>
            <a:ext cx="3932510" cy="3430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2A34B03-942C-4B6B-A17D-518962C9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3648" y="1140683"/>
            <a:ext cx="3904355" cy="3522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/>
          <p:nvPr/>
        </p:nvPicPr>
        <p:blipFill>
          <a:blip r:embed="rId2" cstate="email">
            <a:alphaModFix/>
          </a:blip>
          <a:srcRect/>
          <a:stretch/>
        </p:blipFill>
        <p:spPr bwMode="auto">
          <a:xfrm>
            <a:off x="4134401" y="676370"/>
            <a:ext cx="7271424" cy="726787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 bwMode="auto">
          <a:xfrm>
            <a:off x="827584" y="186327"/>
            <a:ext cx="7982514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defRPr/>
            </a:pPr>
            <a:r>
              <a:rPr lang="ru-RU" sz="2500" b="1" dirty="0">
                <a:solidFill>
                  <a:srgbClr val="002060"/>
                </a:solidFill>
                <a:latin typeface="Jost ExtraBold"/>
                <a:ea typeface="Jost ExtraBold"/>
                <a:cs typeface="Jost"/>
              </a:rPr>
              <a:t>Примеры заданий по функциональной </a:t>
            </a:r>
          </a:p>
          <a:p>
            <a:pPr lvl="0" algn="ctr">
              <a:defRPr/>
            </a:pPr>
            <a:r>
              <a:rPr lang="ru-RU" sz="2500" b="1" dirty="0">
                <a:solidFill>
                  <a:srgbClr val="002060"/>
                </a:solidFill>
                <a:latin typeface="Jost ExtraBold"/>
                <a:ea typeface="Jost ExtraBold"/>
                <a:cs typeface="Jost"/>
              </a:rPr>
              <a:t>грамотности на платформе МЭО</a:t>
            </a:r>
          </a:p>
        </p:txBody>
      </p:sp>
      <p:pic>
        <p:nvPicPr>
          <p:cNvPr id="118" name="Google Shape;118;p18"/>
          <p:cNvPicPr/>
          <p:nvPr/>
        </p:nvPicPr>
        <p:blipFill>
          <a:blip r:embed="rId3" cstate="email">
            <a:alphaModFix/>
          </a:blip>
          <a:stretch/>
        </p:blipFill>
        <p:spPr bwMode="auto">
          <a:xfrm>
            <a:off x="6732240" y="2969669"/>
            <a:ext cx="2233250" cy="17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 bwMode="auto">
          <a:xfrm>
            <a:off x="1584350" y="4698600"/>
            <a:ext cx="7045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700">
                <a:solidFill>
                  <a:srgbClr val="333333"/>
                </a:solidFill>
                <a:latin typeface="Jost"/>
                <a:ea typeface="Jost"/>
                <a:cs typeface="Jost"/>
              </a:rPr>
              <a:t>* Нормативно-правовое основание: </a:t>
            </a:r>
            <a:r>
              <a:rPr lang="ru" sz="700">
                <a:solidFill>
                  <a:srgbClr val="181818"/>
                </a:solidFill>
                <a:latin typeface="Jost"/>
                <a:ea typeface="Jost"/>
                <a:cs typeface="Jost"/>
              </a:rPr>
              <a:t>пункт 7 статья 12 федерального закона от 29.12.2012 N 273-ФЗ  «Об </a:t>
            </a:r>
            <a:r>
              <a:rPr lang="ru" sz="700">
                <a:solidFill>
                  <a:srgbClr val="1E2D40"/>
                </a:solidFill>
                <a:latin typeface="Jost"/>
                <a:ea typeface="Jost"/>
                <a:cs typeface="Jost"/>
              </a:rPr>
              <a:t>образовании в Российской Федерации»</a:t>
            </a:r>
            <a:endParaRPr sz="700">
              <a:solidFill>
                <a:srgbClr val="333333"/>
              </a:solidFill>
              <a:latin typeface="Jost"/>
              <a:ea typeface="Jost"/>
              <a:cs typeface="Jost"/>
            </a:endParaRPr>
          </a:p>
        </p:txBody>
      </p:sp>
      <p:pic>
        <p:nvPicPr>
          <p:cNvPr id="121" name="Google Shape;121;p18"/>
          <p:cNvPicPr/>
          <p:nvPr/>
        </p:nvPicPr>
        <p:blipFill>
          <a:blip r:embed="rId4" cstate="email">
            <a:alphaModFix/>
          </a:blip>
          <a:stretch/>
        </p:blipFill>
        <p:spPr bwMode="auto">
          <a:xfrm>
            <a:off x="765949" y="4704000"/>
            <a:ext cx="583226" cy="28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/>
          <p:nvPr/>
        </p:nvPicPr>
        <p:blipFill>
          <a:blip r:embed="rId5" cstate="email">
            <a:alphaModFix/>
          </a:blip>
          <a:stretch/>
        </p:blipFill>
        <p:spPr bwMode="auto">
          <a:xfrm>
            <a:off x="7428598" y="1633841"/>
            <a:ext cx="1381500" cy="114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EF49E40-48FC-DC9A-64CD-06CBE79C6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11" y="1078226"/>
            <a:ext cx="3538420" cy="341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90863EF0-642D-D762-154C-9416DB43A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6911" y="1078226"/>
            <a:ext cx="3234034" cy="362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/>
        </p:nvSpPr>
        <p:spPr bwMode="auto">
          <a:xfrm>
            <a:off x="467544" y="152400"/>
            <a:ext cx="8037300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defRPr/>
            </a:pPr>
            <a:r>
              <a:rPr lang="ru-RU" sz="2500" b="1" dirty="0">
                <a:solidFill>
                  <a:srgbClr val="002060"/>
                </a:solidFill>
                <a:latin typeface="Jost ExtraBold"/>
                <a:ea typeface="Jost ExtraBold"/>
                <a:cs typeface="Jost"/>
              </a:rPr>
              <a:t>Примеры заданий по функциональной </a:t>
            </a:r>
          </a:p>
          <a:p>
            <a:pPr lvl="0" algn="ctr">
              <a:defRPr/>
            </a:pPr>
            <a:r>
              <a:rPr lang="ru-RU" sz="2500" b="1" dirty="0">
                <a:solidFill>
                  <a:srgbClr val="002060"/>
                </a:solidFill>
                <a:latin typeface="Jost ExtraBold"/>
                <a:ea typeface="Jost ExtraBold"/>
                <a:cs typeface="Jost"/>
              </a:rPr>
              <a:t>грамотности на платформе МЭО</a:t>
            </a:r>
          </a:p>
        </p:txBody>
      </p:sp>
      <p:sp>
        <p:nvSpPr>
          <p:cNvPr id="130" name="Google Shape;130;p19"/>
          <p:cNvSpPr txBox="1"/>
          <p:nvPr/>
        </p:nvSpPr>
        <p:spPr bwMode="auto">
          <a:xfrm>
            <a:off x="1584350" y="4698600"/>
            <a:ext cx="7045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700">
                <a:solidFill>
                  <a:srgbClr val="333333"/>
                </a:solidFill>
                <a:latin typeface="Jost"/>
                <a:ea typeface="Jost"/>
                <a:cs typeface="Jost"/>
              </a:rPr>
              <a:t>*Нормативно-правовое основание: пункт 7 статья 12 федерального закона от 29.12.2012 N 273-ФЗ  «Об образовании в Российской Федерации»</a:t>
            </a:r>
            <a:endParaRPr sz="700">
              <a:solidFill>
                <a:srgbClr val="333333"/>
              </a:solidFill>
              <a:latin typeface="Jost"/>
              <a:ea typeface="Jost"/>
              <a:cs typeface="Jost"/>
            </a:endParaRPr>
          </a:p>
        </p:txBody>
      </p:sp>
      <p:pic>
        <p:nvPicPr>
          <p:cNvPr id="131" name="Google Shape;131;p19"/>
          <p:cNvPicPr/>
          <p:nvPr/>
        </p:nvPicPr>
        <p:blipFill>
          <a:blip r:embed="rId2" cstate="email">
            <a:alphaModFix/>
          </a:blip>
          <a:stretch/>
        </p:blipFill>
        <p:spPr bwMode="auto">
          <a:xfrm>
            <a:off x="765949" y="4704000"/>
            <a:ext cx="583226" cy="28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1B34BA9-192A-5CB0-52A1-B7EB9F00A693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208311"/>
            <a:ext cx="5096977" cy="2682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AD1D660-7C75-0855-801E-2F5E48F6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48678"/>
            <a:ext cx="6159580" cy="1982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/>
        </p:nvSpPr>
        <p:spPr bwMode="auto">
          <a:xfrm>
            <a:off x="765949" y="220997"/>
            <a:ext cx="7389228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defRPr/>
            </a:pPr>
            <a:r>
              <a:rPr lang="ru-RU" sz="2500" b="1" dirty="0">
                <a:solidFill>
                  <a:srgbClr val="002060"/>
                </a:solidFill>
                <a:latin typeface="Jost ExtraBold"/>
                <a:ea typeface="Jost ExtraBold"/>
                <a:cs typeface="Jost"/>
              </a:rPr>
              <a:t>Примеры заданий по функциональной </a:t>
            </a:r>
          </a:p>
          <a:p>
            <a:pPr lvl="0" algn="ctr">
              <a:defRPr/>
            </a:pPr>
            <a:r>
              <a:rPr lang="ru-RU" sz="2500" b="1" dirty="0">
                <a:solidFill>
                  <a:srgbClr val="002060"/>
                </a:solidFill>
                <a:latin typeface="Jost ExtraBold"/>
                <a:ea typeface="Jost ExtraBold"/>
                <a:cs typeface="Jost"/>
              </a:rPr>
              <a:t>грамотности на платформе МЭО</a:t>
            </a:r>
          </a:p>
        </p:txBody>
      </p:sp>
      <p:sp>
        <p:nvSpPr>
          <p:cNvPr id="130" name="Google Shape;130;p19"/>
          <p:cNvSpPr txBox="1"/>
          <p:nvPr/>
        </p:nvSpPr>
        <p:spPr bwMode="auto">
          <a:xfrm>
            <a:off x="1584350" y="4698600"/>
            <a:ext cx="7045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700" dirty="0">
                <a:solidFill>
                  <a:srgbClr val="333333"/>
                </a:solidFill>
                <a:latin typeface="Jost"/>
                <a:ea typeface="Jost"/>
                <a:cs typeface="Jost"/>
              </a:rPr>
              <a:t>*Нормативно-правовое основание: пункт 7 статья 12 федерального закона от 29.12.2012 N 273-ФЗ  «Об образовании в Российской Федерации»</a:t>
            </a:r>
            <a:endParaRPr sz="700" dirty="0">
              <a:solidFill>
                <a:srgbClr val="333333"/>
              </a:solidFill>
              <a:latin typeface="Jost"/>
              <a:ea typeface="Jost"/>
              <a:cs typeface="Jost"/>
            </a:endParaRPr>
          </a:p>
        </p:txBody>
      </p:sp>
      <p:pic>
        <p:nvPicPr>
          <p:cNvPr id="131" name="Google Shape;131;p19"/>
          <p:cNvPicPr/>
          <p:nvPr/>
        </p:nvPicPr>
        <p:blipFill>
          <a:blip r:embed="rId2" cstate="email">
            <a:alphaModFix/>
          </a:blip>
          <a:stretch/>
        </p:blipFill>
        <p:spPr bwMode="auto">
          <a:xfrm>
            <a:off x="765949" y="4704000"/>
            <a:ext cx="583226" cy="28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99CCC74-CE62-76EE-F916-BE98409252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251520" y="1059582"/>
            <a:ext cx="5993477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60536B24-1C29-E8AD-7B44-52BE9EDF9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86919"/>
            <a:ext cx="5741795" cy="2011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34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313" y="182880"/>
            <a:ext cx="7508713" cy="596439"/>
          </a:xfrm>
        </p:spPr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002060"/>
                </a:solidFill>
                <a:latin typeface="Jost ExtraBold"/>
                <a:ea typeface="Jost ExtraBold"/>
                <a:cs typeface="Jost"/>
              </a:rPr>
              <a:t>Примеры заданий по функциональной </a:t>
            </a:r>
            <a:br>
              <a:rPr lang="ru-RU" sz="2800" b="1" dirty="0">
                <a:solidFill>
                  <a:srgbClr val="002060"/>
                </a:solidFill>
                <a:latin typeface="Jost ExtraBold"/>
                <a:ea typeface="Jost ExtraBold"/>
                <a:cs typeface="Jost"/>
              </a:rPr>
            </a:br>
            <a:r>
              <a:rPr lang="ru-RU" sz="2800" b="1" dirty="0">
                <a:solidFill>
                  <a:srgbClr val="002060"/>
                </a:solidFill>
                <a:latin typeface="Jost ExtraBold"/>
                <a:ea typeface="Jost ExtraBold"/>
                <a:cs typeface="Jost"/>
              </a:rPr>
              <a:t>грамотности на платформе МЭО</a:t>
            </a:r>
            <a:r>
              <a:rPr lang="ru-RU" sz="2800" b="1" dirty="0">
                <a:solidFill>
                  <a:srgbClr val="1E2D40"/>
                </a:solidFill>
                <a:latin typeface="Jost ExtraBold"/>
                <a:ea typeface="Jost ExtraBold"/>
                <a:cs typeface="Jost"/>
              </a:rPr>
              <a:t/>
            </a:r>
            <a:br>
              <a:rPr lang="ru-RU" sz="2800" b="1" dirty="0">
                <a:solidFill>
                  <a:srgbClr val="1E2D40"/>
                </a:solidFill>
                <a:latin typeface="Jost ExtraBold"/>
                <a:ea typeface="Jost ExtraBold"/>
                <a:cs typeface="Jost"/>
              </a:rPr>
            </a:br>
            <a:endParaRPr lang="ru-RU" dirty="0"/>
          </a:p>
        </p:txBody>
      </p:sp>
      <p:pic>
        <p:nvPicPr>
          <p:cNvPr id="9" name="Google Shape;131;p19"/>
          <p:cNvPicPr/>
          <p:nvPr/>
        </p:nvPicPr>
        <p:blipFill>
          <a:blip r:embed="rId3" cstate="email">
            <a:alphaModFix/>
          </a:blip>
          <a:stretch/>
        </p:blipFill>
        <p:spPr bwMode="auto">
          <a:xfrm>
            <a:off x="280313" y="4720174"/>
            <a:ext cx="583226" cy="28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0;p19"/>
          <p:cNvSpPr txBox="1"/>
          <p:nvPr/>
        </p:nvSpPr>
        <p:spPr bwMode="auto">
          <a:xfrm>
            <a:off x="921237" y="4720174"/>
            <a:ext cx="7045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700" dirty="0">
                <a:solidFill>
                  <a:srgbClr val="333333"/>
                </a:solidFill>
                <a:latin typeface="Jost"/>
                <a:ea typeface="Jost"/>
                <a:cs typeface="Jost"/>
              </a:rPr>
              <a:t>*Нормативно-правовое основание: пункт 7 статья 12 федерального закона от 29.12.2012 N 273-ФЗ  «Об образовании в Российской Федерации»</a:t>
            </a:r>
            <a:endParaRPr sz="700" dirty="0">
              <a:solidFill>
                <a:srgbClr val="333333"/>
              </a:solidFill>
              <a:latin typeface="Jost"/>
              <a:ea typeface="Jost"/>
              <a:cs typeface="Jos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6539DB-F081-2592-4F84-9AF6F0A8D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987574"/>
            <a:ext cx="4572052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C357E8C6-8C1D-CE26-F62D-DDAD432E9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7903" y="2643758"/>
            <a:ext cx="4216137" cy="2076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92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55" y="-89064"/>
            <a:ext cx="7508713" cy="596439"/>
          </a:xfrm>
        </p:spPr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002060"/>
                </a:solidFill>
                <a:latin typeface="Jost ExtraBold"/>
                <a:ea typeface="Jost ExtraBold"/>
                <a:cs typeface="Jost"/>
              </a:rPr>
              <a:t>Примеры заданий по функциональной </a:t>
            </a:r>
            <a:br>
              <a:rPr lang="ru-RU" sz="2800" b="1" dirty="0">
                <a:solidFill>
                  <a:srgbClr val="002060"/>
                </a:solidFill>
                <a:latin typeface="Jost ExtraBold"/>
                <a:ea typeface="Jost ExtraBold"/>
                <a:cs typeface="Jost"/>
              </a:rPr>
            </a:br>
            <a:r>
              <a:rPr lang="ru-RU" sz="2800" b="1" dirty="0">
                <a:solidFill>
                  <a:srgbClr val="002060"/>
                </a:solidFill>
                <a:latin typeface="Jost ExtraBold"/>
                <a:ea typeface="Jost ExtraBold"/>
                <a:cs typeface="Jost"/>
              </a:rPr>
              <a:t>грамотности на платформе МЭО. Литература</a:t>
            </a:r>
            <a:r>
              <a:rPr lang="ru-RU" sz="2800" b="1" dirty="0">
                <a:solidFill>
                  <a:srgbClr val="1E2D40"/>
                </a:solidFill>
                <a:latin typeface="Jost ExtraBold"/>
                <a:ea typeface="Jost ExtraBold"/>
                <a:cs typeface="Jost"/>
              </a:rPr>
              <a:t/>
            </a:r>
            <a:br>
              <a:rPr lang="ru-RU" sz="2800" b="1" dirty="0">
                <a:solidFill>
                  <a:srgbClr val="1E2D40"/>
                </a:solidFill>
                <a:latin typeface="Jost ExtraBold"/>
                <a:ea typeface="Jost ExtraBold"/>
                <a:cs typeface="Jost"/>
              </a:rPr>
            </a:br>
            <a:r>
              <a:rPr lang="ru-RU" sz="2000" b="1" i="1" dirty="0">
                <a:solidFill>
                  <a:srgbClr val="002060"/>
                </a:solidFill>
                <a:latin typeface="Calibri Light" panose="020F0302020204030204" pitchFamily="34" charset="0"/>
                <a:ea typeface="Jost ExtraBold"/>
                <a:cs typeface="Calibri Light" panose="020F0302020204030204" pitchFamily="34" charset="0"/>
              </a:rPr>
              <a:t>Интернет-урок 2. Повесть И. С. Тургенева «Муму»</a:t>
            </a:r>
            <a:endParaRPr lang="ru-RU" i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oogle Shape;131;p19"/>
          <p:cNvPicPr/>
          <p:nvPr/>
        </p:nvPicPr>
        <p:blipFill>
          <a:blip r:embed="rId3" cstate="email">
            <a:alphaModFix/>
          </a:blip>
          <a:stretch/>
        </p:blipFill>
        <p:spPr bwMode="auto">
          <a:xfrm>
            <a:off x="280313" y="4720174"/>
            <a:ext cx="583226" cy="28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0;p19"/>
          <p:cNvSpPr txBox="1"/>
          <p:nvPr/>
        </p:nvSpPr>
        <p:spPr bwMode="auto">
          <a:xfrm>
            <a:off x="921237" y="4720174"/>
            <a:ext cx="7045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700" dirty="0">
                <a:solidFill>
                  <a:srgbClr val="333333"/>
                </a:solidFill>
                <a:latin typeface="Jost"/>
                <a:ea typeface="Jost"/>
                <a:cs typeface="Jost"/>
              </a:rPr>
              <a:t>*Нормативно-правовое основание: пункт 7 статья 12 федерального закона от 29.12.2012 N 273-ФЗ  «Об образовании в Российской Федерации»</a:t>
            </a:r>
            <a:endParaRPr sz="700" dirty="0">
              <a:solidFill>
                <a:srgbClr val="333333"/>
              </a:solidFill>
              <a:latin typeface="Jost"/>
              <a:ea typeface="Jost"/>
              <a:cs typeface="Jos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A35050-0A79-C485-98F3-BD8EE35FC849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1117730"/>
            <a:ext cx="356342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12">
            <a:extLst>
              <a:ext uri="{FF2B5EF4-FFF2-40B4-BE49-F238E27FC236}">
                <a16:creationId xmlns:a16="http://schemas.microsoft.com/office/drawing/2014/main" xmlns="" id="{D8BDE584-65CA-BE34-3190-CCC781E61BFB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283968" y="1203598"/>
            <a:ext cx="4554577" cy="2016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D91DF132-CD90-26F5-6E8D-C89726ED9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57552"/>
            <a:ext cx="3973795" cy="3389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7277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313" y="182880"/>
            <a:ext cx="7508713" cy="596439"/>
          </a:xfrm>
        </p:spPr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002060"/>
                </a:solidFill>
                <a:latin typeface="Jost ExtraBold"/>
                <a:ea typeface="Jost ExtraBold"/>
                <a:cs typeface="Jost"/>
              </a:rPr>
              <a:t>Примеры заданий по функциональной </a:t>
            </a:r>
            <a:br>
              <a:rPr lang="ru-RU" sz="2800" b="1" dirty="0">
                <a:solidFill>
                  <a:srgbClr val="002060"/>
                </a:solidFill>
                <a:latin typeface="Jost ExtraBold"/>
                <a:ea typeface="Jost ExtraBold"/>
                <a:cs typeface="Jost"/>
              </a:rPr>
            </a:br>
            <a:r>
              <a:rPr lang="ru-RU" sz="2800" b="1" dirty="0">
                <a:solidFill>
                  <a:srgbClr val="002060"/>
                </a:solidFill>
                <a:latin typeface="Jost ExtraBold"/>
                <a:ea typeface="Jost ExtraBold"/>
                <a:cs typeface="Jost"/>
              </a:rPr>
              <a:t>грамотности на платформе МЭО</a:t>
            </a:r>
            <a:r>
              <a:rPr lang="ru-RU" sz="2800" b="1" dirty="0">
                <a:solidFill>
                  <a:srgbClr val="1E2D40"/>
                </a:solidFill>
                <a:latin typeface="Jost ExtraBold"/>
                <a:ea typeface="Jost ExtraBold"/>
                <a:cs typeface="Jost"/>
              </a:rPr>
              <a:t/>
            </a:r>
            <a:br>
              <a:rPr lang="ru-RU" sz="2800" b="1" dirty="0">
                <a:solidFill>
                  <a:srgbClr val="1E2D40"/>
                </a:solidFill>
                <a:latin typeface="Jost ExtraBold"/>
                <a:ea typeface="Jost ExtraBold"/>
                <a:cs typeface="Jost"/>
              </a:rPr>
            </a:br>
            <a:endParaRPr lang="ru-RU" dirty="0"/>
          </a:p>
        </p:txBody>
      </p:sp>
      <p:pic>
        <p:nvPicPr>
          <p:cNvPr id="9" name="Google Shape;131;p19"/>
          <p:cNvPicPr/>
          <p:nvPr/>
        </p:nvPicPr>
        <p:blipFill>
          <a:blip r:embed="rId3" cstate="email">
            <a:alphaModFix/>
          </a:blip>
          <a:stretch/>
        </p:blipFill>
        <p:spPr bwMode="auto">
          <a:xfrm>
            <a:off x="280313" y="4720174"/>
            <a:ext cx="583226" cy="28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0;p19"/>
          <p:cNvSpPr txBox="1"/>
          <p:nvPr/>
        </p:nvSpPr>
        <p:spPr bwMode="auto">
          <a:xfrm>
            <a:off x="921237" y="4720174"/>
            <a:ext cx="7045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700" dirty="0">
                <a:solidFill>
                  <a:srgbClr val="333333"/>
                </a:solidFill>
                <a:latin typeface="Jost"/>
                <a:ea typeface="Jost"/>
                <a:cs typeface="Jost"/>
              </a:rPr>
              <a:t>*Нормативно-правовое основание: пункт 7 статья 12 федерального закона от 29.12.2012 N 273-ФЗ  «Об образовании в Российской Федерации»</a:t>
            </a:r>
            <a:endParaRPr sz="700" dirty="0">
              <a:solidFill>
                <a:srgbClr val="333333"/>
              </a:solidFill>
              <a:latin typeface="Jost"/>
              <a:ea typeface="Jost"/>
              <a:cs typeface="Jos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06601D7-1A4D-45D0-ED5A-045E5227B0A3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7505" y="1316525"/>
            <a:ext cx="5328592" cy="2153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FCBE427D-23F9-490D-B65C-395D5F7A0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5220" y="2643758"/>
            <a:ext cx="6391275" cy="1895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7">
            <a:extLst>
              <a:ext uri="{FF2B5EF4-FFF2-40B4-BE49-F238E27FC236}">
                <a16:creationId xmlns:a16="http://schemas.microsoft.com/office/drawing/2014/main" xmlns="" id="{A8DBE264-57FF-E286-BF2B-BF072EC199C4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2233296" y="1774669"/>
            <a:ext cx="680731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3709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2ACF3C-6946-BB26-D1FF-825C89E7B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550" b="1" dirty="0">
                <a:solidFill>
                  <a:srgbClr val="002060"/>
                </a:solidFill>
                <a:latin typeface="Jost ExtraBold"/>
                <a:ea typeface="Jost ExtraBold"/>
                <a:cs typeface="Jost"/>
              </a:rPr>
              <a:t>Примеры заданий по функциональной </a:t>
            </a:r>
            <a:br>
              <a:rPr lang="ru-RU" sz="2550" b="1" dirty="0">
                <a:solidFill>
                  <a:srgbClr val="002060"/>
                </a:solidFill>
                <a:latin typeface="Jost ExtraBold"/>
                <a:ea typeface="Jost ExtraBold"/>
                <a:cs typeface="Jost"/>
              </a:rPr>
            </a:br>
            <a:r>
              <a:rPr lang="ru-RU" sz="2550" b="1" dirty="0">
                <a:solidFill>
                  <a:srgbClr val="002060"/>
                </a:solidFill>
                <a:latin typeface="Jost ExtraBold"/>
                <a:ea typeface="Jost ExtraBold"/>
                <a:cs typeface="Jost"/>
              </a:rPr>
              <a:t>грамотности на платформе МЭО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B180B7D-A249-F07B-3318-41A446B71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229" y="1378125"/>
            <a:ext cx="3923359" cy="32635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D60762-D822-3508-DFD7-20C29FD702B0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43548" y="1378126"/>
            <a:ext cx="5009531" cy="390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3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3" name="Google Shape;153;p22"/>
          <p:cNvPicPr/>
          <p:nvPr/>
        </p:nvPicPr>
        <p:blipFill>
          <a:blip r:embed="rId2" cstate="email">
            <a:alphaModFix/>
          </a:blip>
          <a:stretch/>
        </p:blipFill>
        <p:spPr bwMode="auto">
          <a:xfrm>
            <a:off x="0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 bwMode="auto">
          <a:xfrm>
            <a:off x="765949" y="1129661"/>
            <a:ext cx="6078603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4000" b="1" dirty="0">
                <a:solidFill>
                  <a:srgbClr val="002060"/>
                </a:solidFill>
                <a:latin typeface="Jost ExtraBold"/>
                <a:ea typeface="Jost ExtraBold"/>
                <a:cs typeface="Jost"/>
              </a:rPr>
              <a:t>Спасибо за внимание!</a:t>
            </a:r>
            <a:endParaRPr sz="4000" b="1" dirty="0">
              <a:solidFill>
                <a:srgbClr val="002060"/>
              </a:solidFill>
              <a:latin typeface="Jost ExtraBold"/>
              <a:ea typeface="Jost ExtraBold"/>
              <a:cs typeface="Jost"/>
            </a:endParaRPr>
          </a:p>
        </p:txBody>
      </p:sp>
      <p:sp>
        <p:nvSpPr>
          <p:cNvPr id="155" name="Google Shape;155;p22"/>
          <p:cNvSpPr txBox="1"/>
          <p:nvPr/>
        </p:nvSpPr>
        <p:spPr bwMode="auto">
          <a:xfrm>
            <a:off x="765950" y="2577350"/>
            <a:ext cx="3350400" cy="936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None/>
              <a:defRPr/>
            </a:pPr>
            <a:r>
              <a:rPr lang="ru" sz="1000" b="1">
                <a:solidFill>
                  <a:srgbClr val="1E2D40"/>
                </a:solidFill>
                <a:latin typeface="Jost ExtraBold"/>
                <a:ea typeface="Jost ExtraBold"/>
                <a:cs typeface="Jost"/>
              </a:rPr>
              <a:t>СЛУЖБА ТЕХНИЧЕСКОЙ ПОДДЕРЖКИ:</a:t>
            </a:r>
            <a:endParaRPr sz="1000" b="1">
              <a:solidFill>
                <a:srgbClr val="1E2D40"/>
              </a:solidFill>
              <a:latin typeface="Jost ExtraBold"/>
              <a:ea typeface="Jost ExtraBold"/>
              <a:cs typeface="Jost"/>
            </a:endParaRPr>
          </a:p>
          <a:p>
            <a:pPr marL="1270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100">
                <a:solidFill>
                  <a:srgbClr val="1E2D40"/>
                </a:solidFill>
                <a:latin typeface="Jost"/>
                <a:ea typeface="Jost"/>
                <a:cs typeface="Jost"/>
              </a:rPr>
              <a:t>tech-support@mob-edu.ru</a:t>
            </a:r>
            <a:endParaRPr sz="1100">
              <a:solidFill>
                <a:srgbClr val="1E2D40"/>
              </a:solidFill>
              <a:latin typeface="Jost"/>
              <a:ea typeface="Jost"/>
              <a:cs typeface="Jost"/>
            </a:endParaRPr>
          </a:p>
          <a:p>
            <a:pPr marL="1270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100">
                <a:solidFill>
                  <a:srgbClr val="1E2D40"/>
                </a:solidFill>
                <a:latin typeface="Jost"/>
                <a:ea typeface="Jost"/>
                <a:cs typeface="Jost"/>
              </a:rPr>
              <a:t>+7 (495) 249-90-11 (доб. 139, 140)</a:t>
            </a:r>
            <a:endParaRPr sz="1100">
              <a:solidFill>
                <a:srgbClr val="1E2D40"/>
              </a:solidFill>
              <a:latin typeface="Jost"/>
              <a:ea typeface="Jost"/>
              <a:cs typeface="Jost"/>
            </a:endParaRPr>
          </a:p>
        </p:txBody>
      </p:sp>
      <p:sp>
        <p:nvSpPr>
          <p:cNvPr id="156" name="Google Shape;156;p22"/>
          <p:cNvSpPr txBox="1"/>
          <p:nvPr/>
        </p:nvSpPr>
        <p:spPr bwMode="auto">
          <a:xfrm>
            <a:off x="4025875" y="2577350"/>
            <a:ext cx="3222090" cy="936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None/>
              <a:defRPr/>
            </a:pPr>
            <a:r>
              <a:rPr lang="ru" sz="1000" b="1">
                <a:solidFill>
                  <a:srgbClr val="1E2D40"/>
                </a:solidFill>
                <a:latin typeface="Jost ExtraBold"/>
                <a:ea typeface="Jost ExtraBold"/>
                <a:cs typeface="Jost"/>
              </a:rPr>
              <a:t>СЛУЖБА МЕТОДИЧЕСКОЙ ПОДДЕРЖКИ:</a:t>
            </a:r>
            <a:endParaRPr sz="1000" b="1">
              <a:solidFill>
                <a:srgbClr val="1E2D40"/>
              </a:solidFill>
              <a:latin typeface="Jost ExtraBold"/>
              <a:ea typeface="Jost ExtraBold"/>
              <a:cs typeface="Jost"/>
            </a:endParaRPr>
          </a:p>
          <a:p>
            <a:pPr marL="1270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100">
                <a:solidFill>
                  <a:srgbClr val="1E2D40"/>
                </a:solidFill>
                <a:latin typeface="Jost"/>
                <a:ea typeface="Jost"/>
                <a:cs typeface="Jost"/>
              </a:rPr>
              <a:t>metod@mob-edu.ru</a:t>
            </a:r>
            <a:endParaRPr sz="1100">
              <a:solidFill>
                <a:srgbClr val="1E2D40"/>
              </a:solidFill>
              <a:latin typeface="Jost"/>
              <a:ea typeface="Jost"/>
              <a:cs typeface="Jost"/>
            </a:endParaRPr>
          </a:p>
          <a:p>
            <a:pPr marL="1270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100">
                <a:solidFill>
                  <a:srgbClr val="1E2D40"/>
                </a:solidFill>
                <a:latin typeface="Jost"/>
                <a:ea typeface="Jost"/>
                <a:cs typeface="Jost"/>
              </a:rPr>
              <a:t>+7 (495) 249-90-11 (доб. 110)</a:t>
            </a:r>
            <a:endParaRPr sz="1100">
              <a:solidFill>
                <a:srgbClr val="1E2D40"/>
              </a:solidFill>
              <a:latin typeface="Jost"/>
              <a:ea typeface="Jost"/>
              <a:cs typeface="Jost"/>
            </a:endParaRPr>
          </a:p>
        </p:txBody>
      </p:sp>
      <p:pic>
        <p:nvPicPr>
          <p:cNvPr id="157" name="Google Shape;157;p22"/>
          <p:cNvPicPr/>
          <p:nvPr/>
        </p:nvPicPr>
        <p:blipFill>
          <a:blip r:embed="rId3" cstate="email">
            <a:alphaModFix/>
          </a:blip>
          <a:srcRect/>
          <a:stretch/>
        </p:blipFill>
        <p:spPr bwMode="auto">
          <a:xfrm>
            <a:off x="765957" y="4153672"/>
            <a:ext cx="1093161" cy="52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 bwMode="auto">
          <a:xfrm>
            <a:off x="769180" y="570862"/>
            <a:ext cx="7863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2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Jost"/>
                <a:ea typeface="Jost"/>
                <a:cs typeface="Jost"/>
              </a:rPr>
              <a:t>Что такое функциональная грамотность?</a:t>
            </a: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Jost"/>
              <a:ea typeface="Jost"/>
              <a:cs typeface="Jost"/>
            </a:endParaRPr>
          </a:p>
        </p:txBody>
      </p:sp>
      <p:sp>
        <p:nvSpPr>
          <p:cNvPr id="69" name="Google Shape;69;p14"/>
          <p:cNvSpPr/>
          <p:nvPr/>
        </p:nvSpPr>
        <p:spPr bwMode="auto">
          <a:xfrm>
            <a:off x="1057562" y="1419622"/>
            <a:ext cx="6667800" cy="2605064"/>
          </a:xfrm>
          <a:prstGeom prst="roundRect">
            <a:avLst>
              <a:gd name="adj" fmla="val 6088"/>
            </a:avLst>
          </a:prstGeom>
          <a:solidFill>
            <a:srgbClr val="F8D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Jost"/>
              <a:ea typeface="Jost"/>
              <a:cs typeface="Jost"/>
            </a:endParaRPr>
          </a:p>
          <a:p>
            <a:pPr marL="0" marR="0" lvl="0" indent="0" algn="just" defTabSz="91440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«Функциональная грамотность —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отношений» </a:t>
            </a:r>
          </a:p>
          <a:p>
            <a:pPr marL="0" marR="0" lvl="0" indent="0" algn="r" defTabSz="91440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А.А. Леонтьев</a:t>
            </a:r>
            <a:endParaRPr kumimoji="0" sz="1400" b="1" i="1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Jost"/>
              <a:ea typeface="Jost"/>
              <a:cs typeface="Jost"/>
            </a:endParaRPr>
          </a:p>
        </p:txBody>
      </p:sp>
      <p:sp>
        <p:nvSpPr>
          <p:cNvPr id="70" name="Google Shape;70;p14"/>
          <p:cNvSpPr txBox="1"/>
          <p:nvPr/>
        </p:nvSpPr>
        <p:spPr bwMode="auto">
          <a:xfrm>
            <a:off x="1584350" y="4698600"/>
            <a:ext cx="7045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7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Jost"/>
                <a:ea typeface="Jost"/>
                <a:cs typeface="Jost"/>
              </a:rPr>
              <a:t>* Нормативно-правовое основание: пункт 9 статьи 2 федерального закона от 29.12.2012 N 273-ФЗ  «Об образовании в Российской Федерации»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Jost"/>
              <a:ea typeface="Jost"/>
              <a:cs typeface="Jost"/>
            </a:endParaRPr>
          </a:p>
        </p:txBody>
      </p:sp>
      <p:pic>
        <p:nvPicPr>
          <p:cNvPr id="74" name="Google Shape;74;p14"/>
          <p:cNvPicPr/>
          <p:nvPr/>
        </p:nvPicPr>
        <p:blipFill>
          <a:blip r:embed="rId2" cstate="email">
            <a:alphaModFix/>
          </a:blip>
          <a:stretch/>
        </p:blipFill>
        <p:spPr bwMode="auto">
          <a:xfrm>
            <a:off x="765949" y="4704000"/>
            <a:ext cx="583226" cy="281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989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 bwMode="auto">
          <a:xfrm>
            <a:off x="1187624" y="1275606"/>
            <a:ext cx="6667800" cy="2605064"/>
          </a:xfrm>
          <a:prstGeom prst="roundRect">
            <a:avLst>
              <a:gd name="adj" fmla="val 6088"/>
            </a:avLst>
          </a:prstGeom>
          <a:solidFill>
            <a:srgbClr val="F8D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>
              <a:solidFill>
                <a:srgbClr val="333333"/>
              </a:solidFill>
              <a:latin typeface="Jost"/>
              <a:ea typeface="Jost"/>
              <a:cs typeface="Jost"/>
            </a:endParaRPr>
          </a:p>
          <a:p>
            <a:pPr lvl="0" algn="just">
              <a:lnSpc>
                <a:spcPct val="114999"/>
              </a:lnSpc>
              <a:defRPr/>
            </a:pPr>
            <a:r>
              <a:rPr lang="ru-RU" sz="1600" dirty="0"/>
              <a:t>«Функционально грамотный 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 </a:t>
            </a:r>
          </a:p>
          <a:p>
            <a:pPr lvl="0" algn="r">
              <a:lnSpc>
                <a:spcPct val="114999"/>
              </a:lnSpc>
              <a:defRPr/>
            </a:pPr>
            <a:r>
              <a:rPr lang="ru-RU" sz="1200" b="1" i="1" dirty="0"/>
              <a:t>А.А. Леонтьев</a:t>
            </a:r>
            <a:endParaRPr b="1" i="1" dirty="0">
              <a:solidFill>
                <a:srgbClr val="333333"/>
              </a:solidFill>
              <a:latin typeface="Jost"/>
              <a:ea typeface="Jost"/>
              <a:cs typeface="Jost"/>
            </a:endParaRPr>
          </a:p>
        </p:txBody>
      </p:sp>
      <p:sp>
        <p:nvSpPr>
          <p:cNvPr id="70" name="Google Shape;70;p14"/>
          <p:cNvSpPr txBox="1"/>
          <p:nvPr/>
        </p:nvSpPr>
        <p:spPr bwMode="auto">
          <a:xfrm>
            <a:off x="1584350" y="4698600"/>
            <a:ext cx="7045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700">
                <a:solidFill>
                  <a:srgbClr val="333333"/>
                </a:solidFill>
                <a:latin typeface="Jost"/>
                <a:ea typeface="Jost"/>
                <a:cs typeface="Jost"/>
              </a:rPr>
              <a:t>* Нормативно-правовое основание: пункт 9 статьи 2 федерального закона от 29.12.2012 N 273-ФЗ  «Об образовании в Российской Федерации»</a:t>
            </a:r>
            <a:endParaRPr sz="700">
              <a:solidFill>
                <a:srgbClr val="333333"/>
              </a:solidFill>
              <a:latin typeface="Jost"/>
              <a:ea typeface="Jost"/>
              <a:cs typeface="Jost"/>
            </a:endParaRPr>
          </a:p>
        </p:txBody>
      </p:sp>
      <p:pic>
        <p:nvPicPr>
          <p:cNvPr id="74" name="Google Shape;74;p14"/>
          <p:cNvPicPr/>
          <p:nvPr/>
        </p:nvPicPr>
        <p:blipFill>
          <a:blip r:embed="rId2" cstate="email">
            <a:alphaModFix/>
          </a:blip>
          <a:stretch/>
        </p:blipFill>
        <p:spPr bwMode="auto">
          <a:xfrm>
            <a:off x="765949" y="4704000"/>
            <a:ext cx="583226" cy="28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7596" y="189704"/>
            <a:ext cx="7418212" cy="3893726"/>
          </a:xfrm>
          <a:prstGeom prst="rect">
            <a:avLst/>
          </a:prstGeom>
        </p:spPr>
        <p:txBody>
          <a:bodyPr vert="horz" wrap="square" lIns="0" tIns="9112" rIns="0" bIns="0" rtlCol="0">
            <a:spAutoFit/>
          </a:bodyPr>
          <a:lstStyle/>
          <a:p>
            <a:pPr marR="28244" algn="ctr" defTabSz="655991" rtl="0">
              <a:lnSpc>
                <a:spcPts val="2791"/>
              </a:lnSpc>
              <a:spcBef>
                <a:spcPts val="72"/>
              </a:spcBef>
              <a:buClrTx/>
            </a:pPr>
            <a:r>
              <a:rPr sz="2583" b="1" kern="1200" spc="-4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Основные </a:t>
            </a:r>
            <a:r>
              <a:rPr sz="2583" b="1" kern="1200" spc="-7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направления</a:t>
            </a:r>
            <a:r>
              <a:rPr sz="2583" b="1" kern="1200" spc="-18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 </a:t>
            </a:r>
            <a:r>
              <a:rPr sz="2583" b="1" kern="1200" spc="-4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формирования</a:t>
            </a:r>
            <a:endParaRPr sz="2583" kern="120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12300" marR="39177" algn="ctr" defTabSz="655991" rtl="0">
              <a:lnSpc>
                <a:spcPts val="2482"/>
              </a:lnSpc>
              <a:spcBef>
                <a:spcPts val="287"/>
              </a:spcBef>
              <a:buClrTx/>
            </a:pPr>
            <a:r>
              <a:rPr sz="2583" b="1" kern="1200" spc="-7" dirty="0" err="1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функциональной</a:t>
            </a:r>
            <a:r>
              <a:rPr sz="2583" b="1" kern="1200" spc="-7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 </a:t>
            </a:r>
            <a:r>
              <a:rPr sz="2583" b="1" kern="1200" spc="-4" dirty="0" err="1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грамотности</a:t>
            </a:r>
            <a:endParaRPr sz="2583" kern="120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297473" indent="-288818" defTabSz="655991" rtl="0">
              <a:spcBef>
                <a:spcPts val="215"/>
              </a:spcBef>
              <a:buClrTx/>
              <a:buFont typeface="Arial"/>
              <a:buChar char="•"/>
              <a:tabLst>
                <a:tab pos="297473" algn="l"/>
                <a:tab pos="297929" algn="l"/>
              </a:tabLst>
            </a:pPr>
            <a:r>
              <a:rPr sz="2800" kern="1200" spc="-11" dirty="0" err="1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Читательская</a:t>
            </a:r>
            <a:r>
              <a:rPr sz="2800" kern="1200" spc="-2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 </a:t>
            </a:r>
            <a:r>
              <a:rPr sz="2800" kern="1200" spc="-4" dirty="0" err="1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грамотность</a:t>
            </a:r>
            <a:endParaRPr lang="ru-RU" sz="2800" kern="1200" spc="-4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297473" lvl="0" indent="-288818" defTabSz="655991" rtl="0">
              <a:spcBef>
                <a:spcPts val="825"/>
              </a:spcBef>
              <a:buClrTx/>
              <a:buFont typeface="Arial"/>
              <a:buChar char="•"/>
              <a:tabLst>
                <a:tab pos="297473" algn="l"/>
                <a:tab pos="297929" algn="l"/>
              </a:tabLst>
            </a:pPr>
            <a:r>
              <a:rPr lang="ru-RU" sz="2800" kern="1200" spc="-11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Математическая</a:t>
            </a:r>
            <a:r>
              <a:rPr lang="ru-RU" sz="2800" kern="1200" spc="-2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ru-RU" sz="2800" kern="1200" spc="-4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грамотность</a:t>
            </a:r>
            <a:endParaRPr sz="2800" kern="120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297473" indent="-288818" defTabSz="655991" rtl="0">
              <a:spcBef>
                <a:spcPts val="226"/>
              </a:spcBef>
              <a:buClrTx/>
              <a:buFont typeface="Arial"/>
              <a:buChar char="•"/>
              <a:tabLst>
                <a:tab pos="297473" algn="l"/>
                <a:tab pos="297929" algn="l"/>
              </a:tabLst>
            </a:pPr>
            <a:r>
              <a:rPr sz="2800" kern="1200" spc="-7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Естественнонаучная</a:t>
            </a:r>
            <a:r>
              <a:rPr sz="2800" kern="1200" spc="-39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 </a:t>
            </a:r>
            <a:r>
              <a:rPr sz="2800" kern="1200" spc="-4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грамотность</a:t>
            </a:r>
            <a:endParaRPr sz="2800" kern="120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297473" indent="-288818" defTabSz="655991" rtl="0">
              <a:spcBef>
                <a:spcPts val="226"/>
              </a:spcBef>
              <a:buClrTx/>
              <a:buFont typeface="Arial"/>
              <a:buChar char="•"/>
              <a:tabLst>
                <a:tab pos="297473" algn="l"/>
                <a:tab pos="297929" algn="l"/>
              </a:tabLst>
            </a:pPr>
            <a:r>
              <a:rPr sz="2800" kern="1200" spc="-4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Финансовая</a:t>
            </a:r>
            <a:r>
              <a:rPr sz="2800" kern="1200" spc="-14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 </a:t>
            </a:r>
            <a:r>
              <a:rPr sz="2800" kern="1200" spc="-4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грамотность</a:t>
            </a:r>
            <a:endParaRPr sz="2800" kern="120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297473" indent="-288818" defTabSz="655991" rtl="0">
              <a:spcBef>
                <a:spcPts val="215"/>
              </a:spcBef>
              <a:buClrTx/>
              <a:buFont typeface="Arial"/>
              <a:buChar char="•"/>
              <a:tabLst>
                <a:tab pos="297473" algn="l"/>
                <a:tab pos="297929" algn="l"/>
              </a:tabLst>
            </a:pPr>
            <a:r>
              <a:rPr sz="2800" kern="1200" spc="-32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Глобальные</a:t>
            </a:r>
            <a:r>
              <a:rPr sz="2800" kern="1200" spc="-36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 </a:t>
            </a:r>
            <a:r>
              <a:rPr sz="2800" kern="1200" spc="-11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компетенции</a:t>
            </a:r>
            <a:endParaRPr sz="2800" kern="120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297473" indent="-288818" defTabSz="655991" rtl="0">
              <a:lnSpc>
                <a:spcPts val="3494"/>
              </a:lnSpc>
              <a:spcBef>
                <a:spcPts val="222"/>
              </a:spcBef>
              <a:buClrTx/>
              <a:buFont typeface="Arial"/>
              <a:buChar char="•"/>
              <a:tabLst>
                <a:tab pos="297473" algn="l"/>
                <a:tab pos="297929" algn="l"/>
              </a:tabLst>
            </a:pPr>
            <a:r>
              <a:rPr sz="2800" kern="1200" spc="-4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Креативное</a:t>
            </a:r>
            <a:r>
              <a:rPr sz="2800" kern="1200" spc="-2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 </a:t>
            </a:r>
            <a:r>
              <a:rPr sz="2800" kern="1200" spc="-4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мышление</a:t>
            </a:r>
            <a:endParaRPr sz="2800" kern="120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7338894" defTabSz="655991" rtl="0">
              <a:lnSpc>
                <a:spcPts val="1255"/>
              </a:lnSpc>
              <a:buClrTx/>
            </a:pPr>
            <a:r>
              <a:rPr sz="1076" kern="1200" dirty="0">
                <a:solidFill>
                  <a:srgbClr val="888888"/>
                </a:solidFill>
                <a:latin typeface="Calibri"/>
                <a:ea typeface="+mn-ea"/>
                <a:cs typeface="Calibri"/>
              </a:rPr>
              <a:t>2</a:t>
            </a:r>
            <a:endParaRPr sz="1076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7338894" defTabSz="655991" rtl="0">
              <a:buClrTx/>
            </a:pPr>
            <a:r>
              <a:rPr sz="1076" kern="1200" dirty="0">
                <a:solidFill>
                  <a:srgbClr val="888888"/>
                </a:solidFill>
                <a:latin typeface="Calibri"/>
                <a:ea typeface="+mn-ea"/>
                <a:cs typeface="Calibri"/>
              </a:rPr>
              <a:t>9</a:t>
            </a:r>
            <a:endParaRPr sz="1076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FA00CD-EEAB-73B4-32BB-AF15EC2BAA3E}"/>
              </a:ext>
            </a:extLst>
          </p:cNvPr>
          <p:cNvSpPr txBox="1"/>
          <p:nvPr/>
        </p:nvSpPr>
        <p:spPr>
          <a:xfrm>
            <a:off x="1043608" y="843558"/>
            <a:ext cx="6336704" cy="2111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«Ученик, у которого сформированы навыки функционального чтения, может «свободно использовать навыки чтения и письма для получения информации из текста – для его понимания, сжатия, преобразования и т.д.»</a:t>
            </a:r>
          </a:p>
          <a:p>
            <a:pPr indent="228600" algn="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А.А. Леонтьев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12A22FE-5BA7-2163-BEB4-4015A49EF59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47470" y="2999691"/>
            <a:ext cx="2928979" cy="194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93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01AFEFC8-9247-9376-1B21-D9826C049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304" y="507206"/>
            <a:ext cx="8865394" cy="41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71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69493397-E4A6-758E-8721-E455DC40A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31" y="546498"/>
            <a:ext cx="8872538" cy="405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77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/>
          <p:nvPr/>
        </p:nvPicPr>
        <p:blipFill>
          <a:blip r:embed="rId2" cstate="email">
            <a:alphaModFix/>
          </a:blip>
          <a:stretch/>
        </p:blipFill>
        <p:spPr bwMode="auto"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 bwMode="auto">
          <a:xfrm>
            <a:off x="387900" y="2768448"/>
            <a:ext cx="41841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Jost"/>
                <a:ea typeface="Jost"/>
                <a:cs typeface="Jost"/>
              </a:rPr>
              <a:t>с использованием возможностей образовательной среды «Мобильное Электронное Образование»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Jost"/>
              <a:ea typeface="Jost"/>
              <a:cs typeface="Jost"/>
            </a:endParaRPr>
          </a:p>
        </p:txBody>
      </p:sp>
      <p:sp>
        <p:nvSpPr>
          <p:cNvPr id="57" name="Google Shape;57;p13"/>
          <p:cNvSpPr txBox="1"/>
          <p:nvPr/>
        </p:nvSpPr>
        <p:spPr bwMode="auto">
          <a:xfrm>
            <a:off x="323528" y="487524"/>
            <a:ext cx="6912768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Jost"/>
                <a:ea typeface="Jost"/>
                <a:cs typeface="Jost"/>
              </a:rPr>
              <a:t>Формирование функциональной грамотности </a:t>
            </a:r>
            <a:r>
              <a:rPr lang="ru" sz="3200" b="1" dirty="0">
                <a:solidFill>
                  <a:srgbClr val="002060"/>
                </a:solidFill>
                <a:latin typeface="Jost"/>
                <a:ea typeface="Jost"/>
                <a:cs typeface="Jost"/>
              </a:rPr>
              <a:t>обучающихся</a:t>
            </a:r>
            <a:r>
              <a:rPr kumimoji="0" lang="ru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Jost"/>
                <a:ea typeface="Jost"/>
                <a:cs typeface="Jost"/>
              </a:rPr>
              <a:t> на уроках русского языка и литературы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Jost"/>
              <a:ea typeface="Jost"/>
              <a:cs typeface="Jost"/>
            </a:endParaRPr>
          </a:p>
        </p:txBody>
      </p:sp>
      <p:pic>
        <p:nvPicPr>
          <p:cNvPr id="60" name="Google Shape;60;p13"/>
          <p:cNvPicPr/>
          <p:nvPr/>
        </p:nvPicPr>
        <p:blipFill>
          <a:blip r:embed="rId3" cstate="email">
            <a:alphaModFix/>
          </a:blip>
          <a:srcRect/>
          <a:stretch/>
        </p:blipFill>
        <p:spPr bwMode="auto">
          <a:xfrm>
            <a:off x="765957" y="4153672"/>
            <a:ext cx="1093161" cy="52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365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7F8CE4FB-D1F0-4833-AA83-59E6338C5ED9}"/>
                  </a:ext>
                </a:extLst>
              </p14:cNvPr>
              <p14:cNvContentPartPr/>
              <p14:nvPr/>
            </p14:nvContentPartPr>
            <p14:xfrm>
              <a:off x="2805791" y="528755"/>
              <a:ext cx="360" cy="360"/>
            </p14:xfrm>
          </p:contentPart>
        </mc:Choice>
        <mc:Fallback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7F8CE4FB-D1F0-4833-AA83-59E6338C5ED9}"/>
                  </a:ext>
                </a:extLst>
              </p:cNvPr>
              <p:cNvPicPr/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2797151" y="51975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968E3C1-BB44-BEC9-188C-F17DBB480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9156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Примеры заданий по функциональной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грамотности на платформе МЭО. Русский язык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B14AD88-AC8D-E7F8-BC2C-ED16C4D29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98" y="1779662"/>
            <a:ext cx="4841719" cy="2588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AC5B06-8F32-57B1-AA93-E6EA836F7E49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17033" y="1176952"/>
            <a:ext cx="4207041" cy="3267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045AE9-6342-2552-1CC4-D046F2F509F1}"/>
              </a:ext>
            </a:extLst>
          </p:cNvPr>
          <p:cNvSpPr txBox="1"/>
          <p:nvPr/>
        </p:nvSpPr>
        <p:spPr>
          <a:xfrm>
            <a:off x="395536" y="1131825"/>
            <a:ext cx="46885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Интернет-урок 1. Текст. Тема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429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Стандартная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2035</TotalTime>
  <Words>504</Words>
  <Application>Microsoft Office PowerPoint</Application>
  <DocSecurity>0</DocSecurity>
  <PresentationFormat>Экран (16:9)</PresentationFormat>
  <Paragraphs>64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Jost</vt:lpstr>
      <vt:lpstr>Calibri</vt:lpstr>
      <vt:lpstr>Times New Roman</vt:lpstr>
      <vt:lpstr>Jost ExtraBold</vt:lpstr>
      <vt:lpstr>Calibri Light</vt:lpstr>
      <vt:lpstr>Cambria</vt:lpstr>
      <vt:lpstr>Garamond</vt:lpstr>
      <vt:lpstr>Simple Light</vt:lpstr>
      <vt:lpstr>1_Simple Light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Примеры заданий по функциональной  грамотности на платформе МЭО. Русский язык </vt:lpstr>
      <vt:lpstr>Слайд 10</vt:lpstr>
      <vt:lpstr>Слайд 11</vt:lpstr>
      <vt:lpstr>Слайд 12</vt:lpstr>
      <vt:lpstr>Слайд 13</vt:lpstr>
      <vt:lpstr>Слайд 14</vt:lpstr>
      <vt:lpstr>Примеры заданий по функциональной  грамотности на платформе МЭО </vt:lpstr>
      <vt:lpstr>Примеры заданий по функциональной  грамотности на платформе МЭО. Литература Интернет-урок 2. Повесть И. С. Тургенева «Муму»</vt:lpstr>
      <vt:lpstr>Примеры заданий по функциональной  грамотности на платформе МЭО </vt:lpstr>
      <vt:lpstr>Примеры заданий по функциональной  грамотности на платформе МЭО</vt:lpstr>
      <vt:lpstr>Слайд 19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Лариса</dc:creator>
  <cp:keywords/>
  <dc:description/>
  <cp:lastModifiedBy>alekseeva_om</cp:lastModifiedBy>
  <cp:revision>25</cp:revision>
  <dcterms:modified xsi:type="dcterms:W3CDTF">2023-11-15T08:54:59Z</dcterms:modified>
  <cp:category/>
  <dc:identifier/>
  <cp:contentStatus/>
  <dc:language/>
  <cp:version/>
</cp:coreProperties>
</file>